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61" r:id="rId5"/>
    <p:sldId id="337" r:id="rId6"/>
    <p:sldId id="277" r:id="rId7"/>
    <p:sldId id="276" r:id="rId8"/>
    <p:sldId id="342" r:id="rId9"/>
    <p:sldId id="341" r:id="rId10"/>
    <p:sldId id="339" r:id="rId11"/>
    <p:sldId id="280" r:id="rId12"/>
    <p:sldId id="260" r:id="rId13"/>
    <p:sldId id="321" r:id="rId14"/>
    <p:sldId id="278" r:id="rId15"/>
    <p:sldId id="340" r:id="rId16"/>
    <p:sldId id="331" r:id="rId17"/>
    <p:sldId id="322" r:id="rId18"/>
    <p:sldId id="262" r:id="rId19"/>
    <p:sldId id="291" r:id="rId20"/>
    <p:sldId id="279" r:id="rId21"/>
    <p:sldId id="290" r:id="rId22"/>
    <p:sldId id="303" r:id="rId23"/>
    <p:sldId id="329" r:id="rId24"/>
    <p:sldId id="275" r:id="rId25"/>
    <p:sldId id="282" r:id="rId26"/>
    <p:sldId id="323" r:id="rId27"/>
    <p:sldId id="285" r:id="rId28"/>
    <p:sldId id="268" r:id="rId29"/>
    <p:sldId id="302" r:id="rId30"/>
    <p:sldId id="293" r:id="rId31"/>
    <p:sldId id="344" r:id="rId32"/>
    <p:sldId id="295" r:id="rId33"/>
    <p:sldId id="330" r:id="rId34"/>
    <p:sldId id="304" r:id="rId35"/>
    <p:sldId id="287" r:id="rId36"/>
    <p:sldId id="305" r:id="rId37"/>
    <p:sldId id="296" r:id="rId38"/>
    <p:sldId id="310" r:id="rId39"/>
    <p:sldId id="332" r:id="rId40"/>
    <p:sldId id="334" r:id="rId41"/>
    <p:sldId id="294" r:id="rId42"/>
    <p:sldId id="307" r:id="rId43"/>
    <p:sldId id="335" r:id="rId44"/>
    <p:sldId id="308" r:id="rId45"/>
    <p:sldId id="324" r:id="rId46"/>
    <p:sldId id="316" r:id="rId47"/>
    <p:sldId id="317" r:id="rId48"/>
    <p:sldId id="315" r:id="rId49"/>
    <p:sldId id="345" r:id="rId50"/>
    <p:sldId id="325" r:id="rId51"/>
    <p:sldId id="346" r:id="rId52"/>
    <p:sldId id="311" r:id="rId53"/>
    <p:sldId id="312" r:id="rId54"/>
    <p:sldId id="326" r:id="rId55"/>
    <p:sldId id="297" r:id="rId56"/>
    <p:sldId id="298" r:id="rId57"/>
    <p:sldId id="327" r:id="rId58"/>
    <p:sldId id="271" r:id="rId59"/>
    <p:sldId id="314" r:id="rId60"/>
    <p:sldId id="313" r:id="rId61"/>
    <p:sldId id="272" r:id="rId62"/>
    <p:sldId id="269" r:id="rId63"/>
    <p:sldId id="336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86326"/>
  </p:normalViewPr>
  <p:slideViewPr>
    <p:cSldViewPr snapToGrid="0" snapToObjects="1">
      <p:cViewPr>
        <p:scale>
          <a:sx n="110" d="100"/>
          <a:sy n="110" d="100"/>
        </p:scale>
        <p:origin x="400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labs.getninjas.com.br/@bsoares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en.wikipedia.org/wiki/Scalar_(mathematics)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: </a:t>
            </a:r>
            <a:r>
              <a:rPr lang="en-GB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 to the profile of Bruno Soares"/>
              </a:rPr>
              <a:t>Bruno Soares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labs.getninjas.com.br</a:t>
            </a:r>
            <a:r>
              <a:rPr lang="en-GB" dirty="0" smtClean="0"/>
              <a:t>/sharing-data-in-a-microservices-architecture-using-graphql-97db59357602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AhmadHafizIsmail</a:t>
            </a:r>
            <a:r>
              <a:rPr lang="en-GB" dirty="0"/>
              <a:t>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example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DataFetcher</a:t>
            </a:r>
            <a:r>
              <a:rPr lang="nl-NL" baseline="0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94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44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Single</a:t>
            </a:r>
            <a:r>
              <a:rPr lang="nl-NL" baseline="0" dirty="0" smtClean="0"/>
              <a:t> call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return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2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Multiple </a:t>
            </a:r>
            <a:r>
              <a:rPr lang="nl-NL" baseline="0" dirty="0" err="1" smtClean="0"/>
              <a:t>round</a:t>
            </a:r>
            <a:r>
              <a:rPr lang="nl-NL" baseline="0" dirty="0" smtClean="0"/>
              <a:t> trips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!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Potentially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Overfetching</a:t>
            </a:r>
            <a:r>
              <a:rPr lang="nl-NL" baseline="0" dirty="0" smtClean="0"/>
              <a:t> of shipment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product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gif"/><Relationship Id="rId3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rcelabs-nl/graphql-presentation/" TargetMode="External"/><Relationship Id="rId4" Type="http://schemas.openxmlformats.org/officeDocument/2006/relationships/hyperlink" Target="mailto:s.oudmaijer@sourcelabs.n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</a:t>
            </a:r>
            <a:r>
              <a:rPr lang="en-GB" dirty="0" smtClean="0"/>
              <a:t>peace</a:t>
            </a:r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sz="1800" i="1" dirty="0" smtClean="0"/>
              <a:t>Stepha</a:t>
            </a:r>
            <a:r>
              <a:rPr lang="en-GB" sz="1800" i="1" dirty="0" smtClean="0"/>
              <a:t>n Oudmaijer</a:t>
            </a:r>
            <a:endParaRPr lang="en-GB" i="1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over-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/>
              <a:t>GET /</a:t>
            </a:r>
            <a:r>
              <a:rPr lang="en-US" dirty="0" smtClean="0"/>
              <a:t>products/123 </a:t>
            </a:r>
            <a:r>
              <a:rPr lang="mr-IN" dirty="0" smtClean="0"/>
              <a:t>–</a:t>
            </a:r>
            <a:r>
              <a:rPr lang="en-US" dirty="0" smtClean="0"/>
              <a:t> results in 245 lines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800" dirty="0" smtClean="0"/>
              <a:t>{</a:t>
            </a:r>
            <a:r>
              <a:rPr lang="nl-NL" sz="800" dirty="0"/>
              <a:t/>
            </a:r>
            <a:br>
              <a:rPr lang="nl-NL" sz="800" dirty="0"/>
            </a:br>
            <a:r>
              <a:rPr lang="nl-NL" sz="800" dirty="0"/>
              <a:t>  </a:t>
            </a:r>
            <a:r>
              <a:rPr lang="nl-NL" sz="800" dirty="0">
                <a:solidFill>
                  <a:srgbClr val="9876AA"/>
                </a:solidFill>
              </a:rPr>
              <a:t>"Product"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9200000028132984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title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"Paint marker </a:t>
            </a:r>
            <a:r>
              <a:rPr lang="nl-NL" sz="800" dirty="0" err="1">
                <a:solidFill>
                  <a:srgbClr val="6A8759"/>
                </a:solidFill>
              </a:rPr>
              <a:t>Edding</a:t>
            </a:r>
            <a:r>
              <a:rPr lang="nl-NL" sz="800" dirty="0">
                <a:solidFill>
                  <a:srgbClr val="6A8759"/>
                </a:solidFill>
              </a:rPr>
              <a:t> 751-49 wit"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description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 met ronde punt. Schrijfbreedte: 1 - 2 mm. Voor het schrijven en markeren op bijna alle materialen zoals glas plastic hout en metaal. Permanente reukarme hittebestendige en lakachtige dekkende inkt. Voor gebruik goed schudden en pompen."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secondaryProductType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primaryProductType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9200000028132983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familyName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"Lakmarker"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gpcBrickId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10001235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gpcChunkId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30015590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eans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4004764017607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properties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"property"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Searchable</a:t>
            </a:r>
            <a:r>
              <a:rPr lang="nl-NL" sz="800" dirty="0">
                <a:solidFill>
                  <a:srgbClr val="6A8759"/>
                </a:solidFill>
              </a:rPr>
              <a:t> Status"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"Y"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Recommended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Maximal</a:t>
            </a:r>
            <a:r>
              <a:rPr lang="nl-NL" sz="800" dirty="0">
                <a:solidFill>
                  <a:srgbClr val="6A8759"/>
                </a:solidFill>
              </a:rPr>
              <a:t> Age"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"unit"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Year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99</a:t>
            </a:r>
            <a:br>
              <a:rPr lang="nl-NL" sz="800" dirty="0">
                <a:solidFill>
                  <a:srgbClr val="6897BB"/>
                </a:solidFill>
              </a:rPr>
            </a:br>
            <a:r>
              <a:rPr lang="nl-NL" sz="800" dirty="0">
                <a:solidFill>
                  <a:srgbClr val="6897BB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Tag 1"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"Marker"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Ink</a:t>
            </a:r>
            <a:r>
              <a:rPr lang="nl-NL" sz="800" dirty="0">
                <a:solidFill>
                  <a:srgbClr val="6A8759"/>
                </a:solidFill>
              </a:rPr>
              <a:t> Colour"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"Wit"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"Delivery Method"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"Parcel"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Category</a:t>
            </a:r>
            <a:r>
              <a:rPr lang="nl-NL" sz="800" dirty="0">
                <a:solidFill>
                  <a:srgbClr val="6A8759"/>
                </a:solidFill>
              </a:rPr>
              <a:t> Code"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    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"TYSC01"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"TYHC00"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]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Weight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and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Fallback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for</a:t>
            </a:r>
            <a:r>
              <a:rPr lang="nl-NL" sz="800" dirty="0">
                <a:solidFill>
                  <a:srgbClr val="6A8759"/>
                </a:solidFill>
              </a:rPr>
              <a:t> Drop </a:t>
            </a:r>
            <a:r>
              <a:rPr lang="nl-NL" sz="800" dirty="0" err="1">
                <a:solidFill>
                  <a:srgbClr val="6A8759"/>
                </a:solidFill>
              </a:rPr>
              <a:t>Shipper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1000</a:t>
            </a:r>
            <a:br>
              <a:rPr lang="nl-NL" sz="800" dirty="0">
                <a:solidFill>
                  <a:srgbClr val="6897BB"/>
                </a:solidFill>
              </a:rPr>
            </a:br>
            <a:r>
              <a:rPr lang="nl-NL" sz="800" dirty="0">
                <a:solidFill>
                  <a:srgbClr val="6897BB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"Colour"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"Wit"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"Type of Marker Pen"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"Permanentmarker"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Batteries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Required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"N"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"Colour Group"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"Wit"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Distinctive</a:t>
            </a:r>
            <a:r>
              <a:rPr lang="nl-NL" sz="800" dirty="0">
                <a:solidFill>
                  <a:srgbClr val="6A8759"/>
                </a:solidFill>
              </a:rPr>
              <a:t> Features"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    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Dropdown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Size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"Colour"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]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"Delivery Method Product Group </a:t>
            </a:r>
            <a:r>
              <a:rPr lang="nl-NL" sz="800" dirty="0" err="1">
                <a:solidFill>
                  <a:srgbClr val="6A8759"/>
                </a:solidFill>
              </a:rPr>
              <a:t>Fallback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"Parcel"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Number</a:t>
            </a:r>
            <a:r>
              <a:rPr lang="nl-NL" sz="800" dirty="0">
                <a:solidFill>
                  <a:srgbClr val="6A8759"/>
                </a:solidFill>
              </a:rPr>
              <a:t> of </a:t>
            </a:r>
            <a:r>
              <a:rPr lang="nl-NL" sz="800" dirty="0" err="1">
                <a:solidFill>
                  <a:srgbClr val="6A8759"/>
                </a:solidFill>
              </a:rPr>
              <a:t>Products</a:t>
            </a:r>
            <a:r>
              <a:rPr lang="nl-NL" sz="800" dirty="0">
                <a:solidFill>
                  <a:srgbClr val="6A8759"/>
                </a:solidFill>
              </a:rPr>
              <a:t> in Package"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1</a:t>
            </a:r>
            <a:br>
              <a:rPr lang="nl-NL" sz="800" dirty="0">
                <a:solidFill>
                  <a:srgbClr val="6897BB"/>
                </a:solidFill>
              </a:rPr>
            </a:br>
            <a:r>
              <a:rPr lang="nl-NL" sz="800" dirty="0">
                <a:solidFill>
                  <a:srgbClr val="6897BB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"Target </a:t>
            </a:r>
            <a:r>
              <a:rPr lang="nl-NL" sz="800" dirty="0" err="1">
                <a:solidFill>
                  <a:srgbClr val="6A8759"/>
                </a:solidFill>
              </a:rPr>
              <a:t>Audience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"Kinderen en volwassenen"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Modification</a:t>
            </a:r>
            <a:r>
              <a:rPr lang="nl-NL" sz="800" dirty="0">
                <a:solidFill>
                  <a:srgbClr val="6A8759"/>
                </a:solidFill>
              </a:rPr>
              <a:t> Time"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"2017-07-05 09:04:55"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Appearance</a:t>
            </a:r>
            <a:r>
              <a:rPr lang="nl-NL" sz="800" dirty="0">
                <a:solidFill>
                  <a:srgbClr val="6A8759"/>
                </a:solidFill>
              </a:rPr>
              <a:t> Name"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Physical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Recommended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Minimal</a:t>
            </a:r>
            <a:r>
              <a:rPr lang="nl-NL" sz="800" dirty="0">
                <a:solidFill>
                  <a:srgbClr val="6A8759"/>
                </a:solidFill>
              </a:rPr>
              <a:t> Age"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"unit"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Year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10</a:t>
            </a:r>
            <a:br>
              <a:rPr lang="nl-NL" sz="800" dirty="0">
                <a:solidFill>
                  <a:srgbClr val="6897BB"/>
                </a:solidFill>
              </a:rPr>
            </a:br>
            <a:r>
              <a:rPr lang="nl-NL" sz="800" dirty="0">
                <a:solidFill>
                  <a:srgbClr val="6897BB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propertyKey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"Language Content"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propertyValues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value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"nl"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}</a:t>
            </a:r>
            <a:br>
              <a:rPr lang="nl-NL" sz="800" dirty="0"/>
            </a:br>
            <a:r>
              <a:rPr lang="nl-NL" sz="800" dirty="0"/>
              <a:t>      ]</a:t>
            </a:r>
            <a:br>
              <a:rPr lang="nl-NL" sz="800" dirty="0"/>
            </a:br>
            <a:r>
              <a:rPr lang="nl-NL" sz="800" dirty="0"/>
              <a:t>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parties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"party"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</a:t>
            </a:r>
            <a:r>
              <a:rPr lang="nl-NL" sz="800" dirty="0">
                <a:solidFill>
                  <a:srgbClr val="9876AA"/>
                </a:solidFill>
              </a:rPr>
              <a:t>"name"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Edding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partyId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4095859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role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"BRAND"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1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"Brand"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relatedProducts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relatedProduct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"20006#4004764017607"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"161893#233121"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"47580#4004764017607"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globalId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"55774#4004764017607"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"type"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"rank"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referenceType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"Product </a:t>
            </a:r>
            <a:r>
              <a:rPr lang="nl-NL" sz="800" dirty="0" err="1">
                <a:solidFill>
                  <a:srgbClr val="6A8759"/>
                </a:solidFill>
              </a:rPr>
              <a:t>to</a:t>
            </a:r>
            <a:r>
              <a:rPr lang="nl-NL" sz="800" dirty="0">
                <a:solidFill>
                  <a:srgbClr val="6A8759"/>
                </a:solidFill>
              </a:rPr>
              <a:t> </a:t>
            </a:r>
            <a:r>
              <a:rPr lang="nl-NL" sz="800" dirty="0" err="1">
                <a:solidFill>
                  <a:srgbClr val="6A8759"/>
                </a:solidFill>
              </a:rPr>
              <a:t>Supplier</a:t>
            </a:r>
            <a:r>
              <a:rPr lang="nl-NL" sz="800" dirty="0">
                <a:solidFill>
                  <a:srgbClr val="6A8759"/>
                </a:solidFill>
              </a:rPr>
              <a:t> Product"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]</a:t>
            </a:r>
            <a:br>
              <a:rPr lang="nl-NL" sz="800" dirty="0"/>
            </a:br>
            <a:r>
              <a:rPr lang="nl-NL" sz="800" dirty="0"/>
              <a:t>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dateModified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"2017-08-29T16:25:26"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publicationStatus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"Y"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enrichmentStatus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0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enrichmentMaxLevel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897BB"/>
                </a:solidFill>
              </a:rPr>
              <a:t>3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dateCreated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"2014-05-15T13:27:16"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assetBlock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</a:t>
            </a:r>
            <a:r>
              <a:rPr lang="nl-NL" sz="800" dirty="0">
                <a:solidFill>
                  <a:srgbClr val="9876AA"/>
                </a:solidFill>
              </a:rPr>
              <a:t>"images"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groupList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group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[</a:t>
            </a:r>
            <a:br>
              <a:rPr lang="nl-NL" sz="800" dirty="0"/>
            </a:br>
            <a:r>
              <a:rPr lang="nl-NL" sz="800" dirty="0"/>
              <a:t>            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usage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"Cover"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size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"large"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</a:t>
            </a:r>
            <a:r>
              <a:rPr lang="nl-NL" sz="800" dirty="0">
                <a:solidFill>
                  <a:srgbClr val="9876AA"/>
                </a:solidFill>
              </a:rPr>
              <a:t>"asset"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url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"imagebase3/large/FC/4/8/9/2/9200000028132984.jpg"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contentType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"image/jpg"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    }</a:t>
            </a:r>
            <a:br>
              <a:rPr lang="nl-NL" sz="800" dirty="0"/>
            </a:br>
            <a:r>
              <a:rPr lang="nl-NL" sz="800" dirty="0"/>
              <a:t>    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usage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"Cover"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size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regular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</a:t>
            </a:r>
            <a:r>
              <a:rPr lang="nl-NL" sz="800" dirty="0">
                <a:solidFill>
                  <a:srgbClr val="9876AA"/>
                </a:solidFill>
              </a:rPr>
              <a:t>"asset"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url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"imagebase3/</a:t>
            </a:r>
            <a:r>
              <a:rPr lang="nl-NL" sz="800" dirty="0" err="1">
                <a:solidFill>
                  <a:srgbClr val="6A8759"/>
                </a:solidFill>
              </a:rPr>
              <a:t>regular</a:t>
            </a:r>
            <a:r>
              <a:rPr lang="nl-NL" sz="800" dirty="0">
                <a:solidFill>
                  <a:srgbClr val="6A8759"/>
                </a:solidFill>
              </a:rPr>
              <a:t>/FC/4/8/9/2/9200000028132984.jpg"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contentType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"image/jpg"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    }</a:t>
            </a:r>
            <a:br>
              <a:rPr lang="nl-NL" sz="800" dirty="0"/>
            </a:br>
            <a:r>
              <a:rPr lang="nl-NL" sz="800" dirty="0"/>
              <a:t>    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usage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"Cover"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size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"mini"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</a:t>
            </a:r>
            <a:r>
              <a:rPr lang="nl-NL" sz="800" dirty="0">
                <a:solidFill>
                  <a:srgbClr val="9876AA"/>
                </a:solidFill>
              </a:rPr>
              <a:t>"asset"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url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"imagebase3/mini/FC/4/8/9/2/9200000028132984.jpg"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contentType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"image/jpg"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    }</a:t>
            </a:r>
            <a:br>
              <a:rPr lang="nl-NL" sz="800" dirty="0"/>
            </a:br>
            <a:r>
              <a:rPr lang="nl-NL" sz="800" dirty="0"/>
              <a:t>    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usage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"Cover"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size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thumb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</a:t>
            </a:r>
            <a:r>
              <a:rPr lang="nl-NL" sz="800" dirty="0">
                <a:solidFill>
                  <a:srgbClr val="9876AA"/>
                </a:solidFill>
              </a:rPr>
              <a:t>"asset"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url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"imagebase3/</a:t>
            </a:r>
            <a:r>
              <a:rPr lang="nl-NL" sz="800" dirty="0" err="1">
                <a:solidFill>
                  <a:srgbClr val="6A8759"/>
                </a:solidFill>
              </a:rPr>
              <a:t>thumb</a:t>
            </a:r>
            <a:r>
              <a:rPr lang="nl-NL" sz="800" dirty="0">
                <a:solidFill>
                  <a:srgbClr val="6A8759"/>
                </a:solidFill>
              </a:rPr>
              <a:t>/FC/4/8/9/2/9200000028132984.jpg"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contentType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"image/jpg"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    }</a:t>
            </a:r>
            <a:br>
              <a:rPr lang="nl-NL" sz="800" dirty="0"/>
            </a:br>
            <a:r>
              <a:rPr lang="nl-NL" sz="800" dirty="0"/>
              <a:t>        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usage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"Cover"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size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 err="1">
                <a:solidFill>
                  <a:srgbClr val="6A8759"/>
                </a:solidFill>
              </a:rPr>
              <a:t>tout</a:t>
            </a:r>
            <a:r>
              <a:rPr lang="nl-NL" sz="800" dirty="0">
                <a:solidFill>
                  <a:srgbClr val="6A8759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assetList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</a:t>
            </a:r>
            <a:r>
              <a:rPr lang="nl-NL" sz="800" dirty="0">
                <a:solidFill>
                  <a:srgbClr val="9876AA"/>
                </a:solidFill>
              </a:rPr>
              <a:t>"asset"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/>
              <a:t>{</a:t>
            </a:r>
            <a:br>
              <a:rPr lang="nl-NL" sz="800" dirty="0"/>
            </a:br>
            <a:r>
              <a:rPr lang="nl-NL" sz="800" dirty="0"/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url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"imagebase3/</a:t>
            </a:r>
            <a:r>
              <a:rPr lang="nl-NL" sz="800" dirty="0" err="1">
                <a:solidFill>
                  <a:srgbClr val="6A8759"/>
                </a:solidFill>
              </a:rPr>
              <a:t>tout</a:t>
            </a:r>
            <a:r>
              <a:rPr lang="nl-NL" sz="800" dirty="0">
                <a:solidFill>
                  <a:srgbClr val="6A8759"/>
                </a:solidFill>
              </a:rPr>
              <a:t>/FC/4/8/9/2/9200000028132984.jpg"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          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contentType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"image/jpg"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            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              }</a:t>
            </a:r>
            <a:br>
              <a:rPr lang="nl-NL" sz="800" dirty="0"/>
            </a:br>
            <a:r>
              <a:rPr lang="nl-NL" sz="800" dirty="0"/>
              <a:t>            }</a:t>
            </a:r>
            <a:br>
              <a:rPr lang="nl-NL" sz="800" dirty="0"/>
            </a:br>
            <a:r>
              <a:rPr lang="nl-NL" sz="800" dirty="0"/>
              <a:t>          ]</a:t>
            </a:r>
            <a:br>
              <a:rPr lang="nl-NL" sz="800" dirty="0"/>
            </a:br>
            <a:r>
              <a:rPr lang="nl-NL" sz="800" dirty="0"/>
              <a:t>        }</a:t>
            </a:r>
            <a:br>
              <a:rPr lang="nl-NL" sz="800" dirty="0"/>
            </a:br>
            <a:r>
              <a:rPr lang="nl-NL" sz="800" dirty="0"/>
              <a:t>      }</a:t>
            </a:r>
            <a:br>
              <a:rPr lang="nl-NL" sz="800" dirty="0"/>
            </a:br>
            <a:r>
              <a:rPr lang="nl-NL" sz="800" dirty="0"/>
              <a:t>    }</a:t>
            </a:r>
            <a:r>
              <a:rPr lang="nl-NL" sz="800" dirty="0">
                <a:solidFill>
                  <a:srgbClr val="CC7832"/>
                </a:solidFill>
              </a:rPr>
              <a:t>,</a:t>
            </a:r>
            <a:br>
              <a:rPr lang="nl-NL" sz="800" dirty="0">
                <a:solidFill>
                  <a:srgbClr val="CC7832"/>
                </a:solidFill>
              </a:rPr>
            </a:br>
            <a:r>
              <a:rPr lang="nl-NL" sz="800" dirty="0">
                <a:solidFill>
                  <a:srgbClr val="CC7832"/>
                </a:solidFill>
              </a:rPr>
              <a:t>    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 err="1">
                <a:solidFill>
                  <a:srgbClr val="9876AA"/>
                </a:solidFill>
              </a:rPr>
              <a:t>exposeStatus</a:t>
            </a:r>
            <a:r>
              <a:rPr lang="nl-NL" sz="800" dirty="0">
                <a:solidFill>
                  <a:srgbClr val="9876AA"/>
                </a:solidFill>
              </a:rPr>
              <a:t>"</a:t>
            </a:r>
            <a:r>
              <a:rPr lang="nl-NL" sz="800" dirty="0">
                <a:solidFill>
                  <a:srgbClr val="CC7832"/>
                </a:solidFill>
              </a:rPr>
              <a:t>: </a:t>
            </a:r>
            <a:r>
              <a:rPr lang="nl-NL" sz="800" dirty="0">
                <a:solidFill>
                  <a:srgbClr val="6A8759"/>
                </a:solidFill>
              </a:rPr>
              <a:t>"EXPOSED"</a:t>
            </a:r>
            <a:br>
              <a:rPr lang="nl-NL" sz="800" dirty="0">
                <a:solidFill>
                  <a:srgbClr val="6A8759"/>
                </a:solidFill>
              </a:rPr>
            </a:br>
            <a:r>
              <a:rPr lang="nl-NL" sz="800" dirty="0">
                <a:solidFill>
                  <a:srgbClr val="6A8759"/>
                </a:solidFill>
              </a:rPr>
              <a:t>  </a:t>
            </a:r>
            <a:r>
              <a:rPr lang="nl-NL" sz="800" dirty="0"/>
              <a:t>}</a:t>
            </a:r>
            <a:br>
              <a:rPr lang="nl-NL" sz="800" dirty="0"/>
            </a:br>
            <a:r>
              <a:rPr lang="nl-NL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97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Round trips</a:t>
            </a:r>
            <a:r>
              <a:rPr lang="en-US" dirty="0" smtClean="0"/>
              <a:t>: </a:t>
            </a:r>
            <a:r>
              <a:rPr lang="en-US" dirty="0" smtClean="0"/>
              <a:t>Expand </a:t>
            </a:r>
            <a:r>
              <a:rPr lang="en-US" dirty="0" smtClean="0"/>
              <a:t>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Over-fetching</a:t>
            </a:r>
            <a:r>
              <a:rPr lang="en-US" dirty="0" smtClean="0"/>
              <a:t>: Fields </a:t>
            </a:r>
            <a:r>
              <a:rPr lang="en-US" dirty="0" smtClean="0"/>
              <a:t>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 </a:t>
            </a:r>
            <a:r>
              <a:rPr lang="en-GB" dirty="0" smtClean="0"/>
              <a:t>replacement for </a:t>
            </a:r>
            <a:r>
              <a:rPr lang="en-GB" dirty="0" smtClean="0"/>
              <a:t>REST!?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</a:t>
            </a:r>
            <a:r>
              <a:rPr lang="en-GB" dirty="0" smtClean="0"/>
              <a:t>of the challenges when building RESTful APIs</a:t>
            </a:r>
          </a:p>
          <a:p>
            <a:pPr marL="285750" indent="-285750"/>
            <a:r>
              <a:rPr lang="en-GB" dirty="0"/>
              <a:t>Multiple </a:t>
            </a:r>
            <a:r>
              <a:rPr lang="en-GB" b="1" dirty="0">
                <a:solidFill>
                  <a:schemeClr val="tx1"/>
                </a:solidFill>
              </a:rPr>
              <a:t>round trips </a:t>
            </a:r>
            <a:r>
              <a:rPr lang="en-GB" dirty="0"/>
              <a:t>when aggregating </a:t>
            </a:r>
            <a:r>
              <a:rPr lang="en-GB" dirty="0" smtClean="0"/>
              <a:t>data</a:t>
            </a:r>
            <a:endParaRPr lang="en-GB" b="1" dirty="0" smtClean="0">
              <a:solidFill>
                <a:schemeClr val="tx1"/>
              </a:solidFill>
            </a:endParaRPr>
          </a:p>
          <a:p>
            <a:pPr marL="285750" indent="-285750"/>
            <a:r>
              <a:rPr lang="en-GB" b="1" dirty="0" smtClean="0">
                <a:solidFill>
                  <a:schemeClr val="tx1"/>
                </a:solidFill>
              </a:rPr>
              <a:t>Under/over-fetching</a:t>
            </a:r>
            <a:r>
              <a:rPr lang="en-GB" dirty="0" smtClean="0"/>
              <a:t>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US" dirty="0" smtClean="0"/>
              <a:t>No </a:t>
            </a:r>
            <a:r>
              <a:rPr lang="en-US" dirty="0"/>
              <a:t>real standards </a:t>
            </a:r>
            <a:r>
              <a:rPr lang="en-US" dirty="0" smtClean="0"/>
              <a:t>(</a:t>
            </a:r>
            <a:r>
              <a:rPr lang="en-US" dirty="0"/>
              <a:t>REST=</a:t>
            </a:r>
            <a:r>
              <a:rPr lang="en-US" b="1" dirty="0" smtClean="0">
                <a:solidFill>
                  <a:schemeClr val="tx1"/>
                </a:solidFill>
              </a:rPr>
              <a:t>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>
                <a:solidFill>
                  <a:schemeClr val="tx1"/>
                </a:solidFill>
              </a:rPr>
              <a:t>do REST right</a:t>
            </a:r>
            <a:r>
              <a:rPr lang="nl-NL" dirty="0"/>
              <a:t> </a:t>
            </a:r>
            <a:r>
              <a:rPr lang="nl-NL" dirty="0" err="1"/>
              <a:t>anyway</a:t>
            </a:r>
            <a:r>
              <a:rPr lang="nl-NL" b="1" dirty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en-GB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  <p:sp>
        <p:nvSpPr>
          <p:cNvPr id="7" name="Vierkante haken 6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85" y="1581985"/>
            <a:ext cx="4604554" cy="257087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81985"/>
            <a:ext cx="3100685" cy="2570876"/>
          </a:xfrm>
          <a:prstGeom prst="rect">
            <a:avLst/>
          </a:prstGeom>
        </p:spPr>
      </p:pic>
      <p:sp>
        <p:nvSpPr>
          <p:cNvPr id="11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9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59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(</a:t>
            </a:r>
            <a:r>
              <a:rPr lang="nl-NL" dirty="0" err="1" smtClean="0"/>
              <a:t>mandatory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 (</a:t>
            </a:r>
            <a:r>
              <a:rPr lang="nl-NL" dirty="0" err="1" smtClean="0"/>
              <a:t>optional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Queries 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/>
              <a:t>Built-in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r>
              <a:rPr lang="nl-NL" dirty="0" smtClean="0"/>
              <a:t> (non </a:t>
            </a:r>
            <a:r>
              <a:rPr lang="nl-NL" dirty="0" err="1" smtClean="0"/>
              <a:t>scalar</a:t>
            </a:r>
            <a:r>
              <a:rPr lang="nl-NL" dirty="0" smtClean="0"/>
              <a:t>)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4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4883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schema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b="1" smtClean="0">
                <a:solidFill>
                  <a:srgbClr val="CC7832"/>
                </a:solidFill>
              </a:rPr>
              <a:t>query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Query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Query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order</a:t>
            </a:r>
            <a:r>
              <a:rPr lang="nl-NL" smtClean="0"/>
              <a:t>(id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Long!)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Order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Order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totalPrice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String</a:t>
            </a:r>
            <a:r>
              <a:rPr lang="nl-NL" smtClean="0">
                <a:solidFill>
                  <a:srgbClr val="CC7832"/>
                </a:solidFill>
              </a:rPr>
              <a:t>,</a:t>
            </a:r>
            <a:br>
              <a:rPr lang="nl-NL" smtClean="0">
                <a:solidFill>
                  <a:srgbClr val="CC7832"/>
                </a:solidFill>
              </a:rPr>
            </a:br>
            <a:r>
              <a:rPr lang="nl-NL" smtClean="0">
                <a:solidFill>
                  <a:srgbClr val="CC7832"/>
                </a:solidFill>
              </a:rPr>
              <a:t>    </a:t>
            </a:r>
            <a:r>
              <a:rPr lang="nl-NL" smtClean="0">
                <a:solidFill>
                  <a:srgbClr val="9876AA"/>
                </a:solidFill>
              </a:rPr>
              <a:t>orderItems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[OrderItem]</a:t>
            </a:r>
            <a:br>
              <a:rPr lang="nl-NL" smtClean="0"/>
            </a:br>
            <a:r>
              <a:rPr lang="nl-NL" smtClean="0"/>
              <a:t>}</a:t>
            </a:r>
            <a:br>
              <a:rPr lang="nl-NL" smtClean="0"/>
            </a:b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is a mandatory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type </a:t>
            </a:r>
            <a:r>
              <a:rPr lang="en-GB" b="1" dirty="0" smtClean="0">
                <a:solidFill>
                  <a:schemeClr val="tx1"/>
                </a:solidFill>
              </a:rPr>
              <a:t>Query </a:t>
            </a:r>
            <a:r>
              <a:rPr lang="en-GB" dirty="0" smtClean="0"/>
              <a:t> is like any other type</a:t>
            </a:r>
          </a:p>
          <a:p>
            <a:pPr>
              <a:buFontTx/>
              <a:buNone/>
            </a:pPr>
            <a:r>
              <a:rPr lang="en-GB" dirty="0" smtClean="0"/>
              <a:t>With fields + arguments +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>
              <a:buNone/>
            </a:pPr>
            <a:r>
              <a:rPr lang="en-GB" dirty="0"/>
              <a:t>Queries &amp; </a:t>
            </a: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>
              <a:lnSpc>
                <a:spcPct val="100000"/>
              </a:lnSpc>
            </a:pPr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marL="971550" lvl="1" indent="-285750">
              <a:lnSpc>
                <a:spcPct val="100000"/>
              </a:lnSpc>
            </a:pPr>
            <a:r>
              <a:rPr lang="en-GB" dirty="0" err="1"/>
              <a:t>graphql</a:t>
            </a:r>
            <a:r>
              <a:rPr lang="en-GB" dirty="0"/>
              <a:t>-java-</a:t>
            </a:r>
            <a:r>
              <a:rPr lang="en-GB" dirty="0" err="1"/>
              <a:t>dataloader</a:t>
            </a:r>
            <a:r>
              <a:rPr lang="en-GB" dirty="0"/>
              <a:t>: Java 8 port of </a:t>
            </a:r>
            <a:r>
              <a:rPr lang="en-GB" b="1" dirty="0">
                <a:solidFill>
                  <a:schemeClr val="tx1"/>
                </a:solidFill>
              </a:rPr>
              <a:t>Facebook </a:t>
            </a:r>
            <a:r>
              <a:rPr lang="en-GB" b="1" dirty="0" err="1" smtClean="0">
                <a:solidFill>
                  <a:schemeClr val="tx1"/>
                </a:solidFill>
              </a:rPr>
              <a:t>DataLoader</a:t>
            </a:r>
            <a:endParaRPr lang="en-GB" dirty="0" smtClean="0"/>
          </a:p>
          <a:p>
            <a:pPr marL="971550" lvl="1" indent="-285750">
              <a:lnSpc>
                <a:spcPct val="100000"/>
              </a:lnSpc>
            </a:pPr>
            <a:r>
              <a:rPr lang="en-GB" dirty="0" err="1" smtClean="0"/>
              <a:t>graphql</a:t>
            </a:r>
            <a:r>
              <a:rPr lang="en-GB" dirty="0" smtClean="0"/>
              <a:t>-java-annotations: annotation based </a:t>
            </a:r>
            <a:r>
              <a:rPr lang="en-GB" b="1" dirty="0" smtClean="0">
                <a:solidFill>
                  <a:schemeClr val="tx1"/>
                </a:solidFill>
              </a:rPr>
              <a:t>code-first</a:t>
            </a:r>
            <a:r>
              <a:rPr lang="en-GB" dirty="0" smtClean="0"/>
              <a:t> </a:t>
            </a:r>
            <a:r>
              <a:rPr lang="en-GB" dirty="0" smtClean="0"/>
              <a:t>approach</a:t>
            </a:r>
          </a:p>
          <a:p>
            <a:pPr marL="971550" lvl="1" indent="-285750">
              <a:lnSpc>
                <a:spcPct val="100000"/>
              </a:lnSpc>
            </a:pPr>
            <a:r>
              <a:rPr lang="en-GB" dirty="0" err="1"/>
              <a:t>graphql</a:t>
            </a:r>
            <a:r>
              <a:rPr lang="en-GB" dirty="0"/>
              <a:t>-java-tools: library for </a:t>
            </a:r>
            <a:r>
              <a:rPr lang="en-GB" b="1" dirty="0">
                <a:solidFill>
                  <a:schemeClr val="tx1"/>
                </a:solidFill>
              </a:rPr>
              <a:t>schema-first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development</a:t>
            </a:r>
            <a:endParaRPr lang="en-GB" dirty="0" smtClean="0"/>
          </a:p>
          <a:p>
            <a:pPr marL="971550" lvl="1" indent="-285750">
              <a:lnSpc>
                <a:spcPct val="100000"/>
              </a:lnSpc>
            </a:pPr>
            <a:r>
              <a:rPr lang="en-GB" dirty="0" err="1" smtClean="0"/>
              <a:t>graphql</a:t>
            </a:r>
            <a:r>
              <a:rPr lang="en-GB" dirty="0" smtClean="0"/>
              <a:t>-java-servlet: </a:t>
            </a:r>
            <a:r>
              <a:rPr lang="en-GB" b="1" dirty="0" smtClean="0">
                <a:solidFill>
                  <a:schemeClr val="tx1"/>
                </a:solidFill>
              </a:rPr>
              <a:t>servlet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endpoint for </a:t>
            </a:r>
            <a:r>
              <a:rPr lang="en-GB" dirty="0" err="1" smtClean="0"/>
              <a:t>GraphQL</a:t>
            </a:r>
            <a:r>
              <a:rPr lang="en-GB" dirty="0" smtClean="0"/>
              <a:t> </a:t>
            </a:r>
          </a:p>
          <a:p>
            <a:pPr marL="971550" lvl="1" indent="-285750">
              <a:lnSpc>
                <a:spcPct val="100000"/>
              </a:lnSpc>
            </a:pPr>
            <a:r>
              <a:rPr lang="en-GB" dirty="0" err="1" smtClean="0"/>
              <a:t>graphql</a:t>
            </a:r>
            <a:r>
              <a:rPr lang="en-GB" dirty="0" smtClean="0"/>
              <a:t>-spring-boot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/>
              <a:t>code-first </a:t>
            </a:r>
            <a:r>
              <a:rPr lang="nl-NL" dirty="0" smtClean="0"/>
              <a:t>(builder </a:t>
            </a:r>
            <a:r>
              <a:rPr lang="nl-NL" dirty="0" err="1" smtClean="0"/>
              <a:t>style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b="1" dirty="0">
                <a:solidFill>
                  <a:schemeClr val="tx1"/>
                </a:solidFill>
              </a:rPr>
              <a:t>name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 smtClean="0"/>
              <a:t>))</a:t>
            </a: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b="1" dirty="0" err="1">
                <a:solidFill>
                  <a:schemeClr val="tx1"/>
                </a:solidFill>
              </a:rPr>
              <a:t>GraphQLSchema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/>
              <a:t>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 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Java: </a:t>
            </a:r>
            <a:r>
              <a:rPr lang="nl-NL" dirty="0" smtClean="0"/>
              <a:t>code-first, </a:t>
            </a:r>
            <a:r>
              <a:rPr lang="nl-NL" dirty="0" err="1" smtClean="0"/>
              <a:t>execution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10626376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graphQL</a:t>
            </a:r>
            <a:r>
              <a:rPr lang="nl-NL" dirty="0" smtClean="0"/>
              <a:t> = </a:t>
            </a:r>
            <a:r>
              <a:rPr lang="nl-NL" dirty="0" err="1" smtClean="0"/>
              <a:t>GraphQL.newGraphQL</a:t>
            </a:r>
            <a:r>
              <a:rPr lang="nl-NL" dirty="0" smtClean="0"/>
              <a:t>(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 smtClean="0"/>
              <a:t>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graphQL.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”</a:t>
            </a:r>
            <a:r>
              <a:rPr lang="en-US" dirty="0">
                <a:solidFill>
                  <a:srgbClr val="6A8759"/>
                </a:solidFill>
              </a:rPr>
              <a:t>query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11700" y="2453833"/>
            <a:ext cx="8520600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7" name="Shape 73"/>
          <p:cNvSpPr txBox="1">
            <a:spLocks/>
          </p:cNvSpPr>
          <p:nvPr/>
        </p:nvSpPr>
        <p:spPr>
          <a:xfrm>
            <a:off x="4019107" y="2453833"/>
            <a:ext cx="5124893" cy="24191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"23.93”</a:t>
            </a:r>
            <a:endParaRPr lang="en-US" dirty="0">
              <a:solidFill>
                <a:srgbClr val="CC7832"/>
              </a:solidFill>
            </a:endParaRP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en-US" dirty="0"/>
          </a:p>
        </p:txBody>
      </p:sp>
      <p:sp>
        <p:nvSpPr>
          <p:cNvPr id="8" name="Vierkante haken 7"/>
          <p:cNvSpPr/>
          <p:nvPr/>
        </p:nvSpPr>
        <p:spPr>
          <a:xfrm>
            <a:off x="7084541" y="1474572"/>
            <a:ext cx="1952366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147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name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>
                <a:solidFill>
                  <a:schemeClr val="tx1"/>
                </a:solidFill>
              </a:rPr>
              <a:t>argument</a:t>
            </a:r>
            <a:r>
              <a:rPr lang="nl-NL" dirty="0"/>
              <a:t>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8" name="Vierkante haken 7"/>
          <p:cNvSpPr/>
          <p:nvPr/>
        </p:nvSpPr>
        <p:spPr>
          <a:xfrm>
            <a:off x="7560197" y="1476517"/>
            <a:ext cx="912471" cy="137555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5342400" y="3213333"/>
            <a:ext cx="2009453" cy="218979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b="1" dirty="0" err="1" smtClean="0">
                <a:solidFill>
                  <a:schemeClr val="tx1"/>
                </a:solidFill>
              </a:rPr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500132"/>
            <a:ext cx="8520600" cy="18006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b="1" dirty="0" err="1">
                <a:solidFill>
                  <a:schemeClr val="tx1"/>
                </a:solidFill>
              </a:rPr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smtClean="0">
                <a:solidFill>
                  <a:srgbClr val="CC7832"/>
                </a:solidFill>
              </a:rPr>
              <a:t>val </a:t>
            </a:r>
            <a:r>
              <a:rPr lang="nl-NL" dirty="0" err="1" smtClean="0"/>
              <a:t>id</a:t>
            </a:r>
            <a:r>
              <a:rPr lang="nl-NL" dirty="0" smtClean="0"/>
              <a:t> = 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 smtClean="0"/>
              <a:t>[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err="1" smtClean="0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/>
              <a:t>] </a:t>
            </a:r>
            <a:r>
              <a:rPr lang="nl-NL" dirty="0" smtClean="0">
                <a:solidFill>
                  <a:srgbClr val="CC7832"/>
                </a:solidFill>
              </a:rPr>
              <a:t>as </a:t>
            </a:r>
            <a:r>
              <a:rPr lang="nl-NL" dirty="0" smtClean="0"/>
              <a:t>Long</a:t>
            </a:r>
            <a:br>
              <a:rPr lang="nl-NL" dirty="0" smtClean="0"/>
            </a:br>
            <a:r>
              <a:rPr lang="nl-NL" dirty="0" smtClean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mr-IN" dirty="0" smtClean="0"/>
              <a:t>…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1877787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Queries </a:t>
            </a:r>
            <a:r>
              <a:rPr lang="en-GB" dirty="0"/>
              <a:t>&amp; 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dirty="0" smtClean="0"/>
              <a:t>Query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24400" y="2551131"/>
            <a:ext cx="8520600" cy="2195544"/>
          </a:xfrm>
        </p:spPr>
        <p:txBody>
          <a:bodyPr/>
          <a:lstStyle/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63236" y="2551131"/>
            <a:ext cx="3666742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 smtClean="0"/>
              <a:t>just</a:t>
            </a:r>
            <a:r>
              <a:rPr lang="nl-NL" dirty="0" smtClean="0"/>
              <a:t> a </a:t>
            </a:r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fields </a:t>
            </a:r>
            <a:r>
              <a:rPr lang="nl-NL" dirty="0" err="1" smtClean="0"/>
              <a:t>that</a:t>
            </a:r>
            <a:r>
              <a:rPr lang="nl-NL" dirty="0" smtClean="0"/>
              <a:t> are </a:t>
            </a:r>
            <a:r>
              <a:rPr lang="nl-NL" dirty="0" err="1" smtClean="0"/>
              <a:t>requested</a:t>
            </a:r>
            <a:r>
              <a:rPr lang="nl-NL" dirty="0" smtClean="0"/>
              <a:t>. Fields are </a:t>
            </a:r>
            <a:r>
              <a:rPr lang="nl-NL" dirty="0" err="1" smtClean="0"/>
              <a:t>enclosed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/>
              <a:t>: 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chemeClr val="tx1"/>
                </a:solidFill>
              </a:rPr>
              <a:t>query 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 </a:t>
            </a:r>
            <a:r>
              <a:rPr lang="nl-NL" dirty="0"/>
              <a:t>or </a:t>
            </a:r>
            <a:r>
              <a:rPr lang="nl-NL" dirty="0" smtClean="0"/>
              <a:t>even </a:t>
            </a:r>
            <a:r>
              <a:rPr lang="nl-NL" dirty="0" err="1" smtClean="0"/>
              <a:t>easier</a:t>
            </a:r>
            <a:r>
              <a:rPr lang="nl-NL" dirty="0" smtClean="0"/>
              <a:t>: </a:t>
            </a:r>
            <a:r>
              <a:rPr lang="nl-NL" b="1" dirty="0" smtClean="0">
                <a:solidFill>
                  <a:schemeClr val="tx1"/>
                </a:solidFill>
              </a:rPr>
              <a:t>{ </a:t>
            </a:r>
            <a:r>
              <a:rPr lang="nl-NL" dirty="0" err="1"/>
              <a:t>yourQueryHere</a:t>
            </a:r>
            <a:r>
              <a:rPr lang="nl-NL" dirty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8945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smtClean="0"/>
              <a:t>a </a:t>
            </a:r>
            <a:r>
              <a:rPr lang="nl-NL" b="1" dirty="0" smtClean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execute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Query: </a:t>
            </a:r>
            <a:r>
              <a:rPr lang="nl-NL" dirty="0" err="1"/>
              <a:t>Execution</a:t>
            </a:r>
            <a:r>
              <a:rPr lang="nl-NL" dirty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optionally</a:t>
            </a:r>
            <a:r>
              <a:rPr lang="nl-NL" dirty="0" smtClean="0"/>
              <a:t> present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Query: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order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totalPrice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"23.93"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9309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 (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dirty="0">
                <a:solidFill>
                  <a:srgbClr val="FFC66D"/>
                </a:solidFill>
              </a:rPr>
              <a:t>q</a:t>
            </a:r>
            <a:r>
              <a:rPr lang="nl-NL" dirty="0" smtClean="0">
                <a:solidFill>
                  <a:srgbClr val="FFC66D"/>
                </a:solidFill>
              </a:rPr>
              <a:t>uery </a:t>
            </a:r>
            <a:r>
              <a:rPr lang="mr-IN" dirty="0" smtClean="0"/>
              <a:t>{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Queries &amp; </a:t>
            </a: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built-in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4572000" y="189615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17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Defines</a:t>
            </a:r>
            <a:r>
              <a:rPr lang="nl-NL" dirty="0" smtClean="0"/>
              <a:t> input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returned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925184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smtClean="0">
                <a:solidFill>
                  <a:srgbClr val="FFC66D"/>
                </a:solidFill>
              </a:rPr>
              <a:t>Name</a:t>
            </a:r>
            <a:r>
              <a:rPr lang="nl-NL" dirty="0" smtClean="0"/>
              <a:t>(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>
                <a:solidFill>
                  <a:srgbClr val="CC7832"/>
                </a:solidFill>
              </a:rPr>
              <a:t>!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mutation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>
                <a:solidFill>
                  <a:srgbClr val="9876AA"/>
                </a:solidFill>
              </a:rPr>
              <a:t>$</a:t>
            </a:r>
            <a:r>
              <a:rPr lang="nl-NL" dirty="0" err="1" smtClean="0">
                <a:solidFill>
                  <a:srgbClr val="9876AA"/>
                </a:solidFill>
              </a:rPr>
              <a:t>variable</a:t>
            </a:r>
            <a:r>
              <a:rPr lang="nl-NL" dirty="0" smtClean="0"/>
              <a:t>)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 smtClean="0">
                <a:solidFill>
                  <a:srgbClr val="9876AA"/>
                </a:solidFill>
              </a:rPr>
              <a:t>returnedFields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</a:t>
            </a:r>
            <a:r>
              <a:rPr lang="nl-NL" dirty="0" err="1" smtClean="0"/>
              <a:t>example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smtClean="0"/>
              <a:t> Input type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: </a:t>
            </a:r>
            <a:r>
              <a:rPr lang="nl-NL" dirty="0" err="1" smtClean="0"/>
              <a:t>license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/>
              <a:t>http://</a:t>
            </a:r>
            <a:r>
              <a:rPr lang="nl-NL" dirty="0" err="1"/>
              <a:t>www.openwebfoundation.org</a:t>
            </a:r>
            <a:r>
              <a:rPr lang="nl-NL" dirty="0"/>
              <a:t>/</a:t>
            </a:r>
            <a:r>
              <a:rPr lang="nl-NL" dirty="0" err="1"/>
              <a:t>legal</a:t>
            </a:r>
            <a:r>
              <a:rPr lang="nl-NL" dirty="0"/>
              <a:t>/the-owf-1-0-agreements/owfa-1-0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" y="1869409"/>
            <a:ext cx="3015287" cy="29723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3" y="1859462"/>
            <a:ext cx="3123787" cy="29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buNone/>
            </a:pPr>
            <a:r>
              <a:rPr lang="en-GB" dirty="0"/>
              <a:t>Queries &amp; Mutations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allows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GB" dirty="0" smtClean="0"/>
              <a:t>discover </a:t>
            </a:r>
            <a:r>
              <a:rPr lang="en-GB" dirty="0"/>
              <a:t>the schema </a:t>
            </a:r>
            <a:r>
              <a:rPr lang="en-GB" dirty="0" smtClean="0"/>
              <a:t>information</a:t>
            </a: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REST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could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Open API </a:t>
            </a:r>
            <a:r>
              <a:rPr lang="nl-NL" dirty="0" err="1" smtClean="0"/>
              <a:t>specification</a:t>
            </a:r>
            <a:r>
              <a:rPr lang="nl-NL" dirty="0" smtClean="0"/>
              <a:t> </a:t>
            </a:r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tools like swagger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6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Interactive UI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GraphQL</a:t>
            </a:r>
            <a:r>
              <a:rPr lang="nl-NL" dirty="0" smtClean="0"/>
              <a:t> 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r>
              <a:rPr lang="nl-NL" dirty="0" smtClean="0"/>
              <a:t>: demo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Generate</a:t>
            </a:r>
            <a:r>
              <a:rPr lang="nl-NL" dirty="0" smtClean="0"/>
              <a:t> a </a:t>
            </a:r>
            <a:r>
              <a:rPr lang="nl-NL" dirty="0" err="1" smtClean="0"/>
              <a:t>visual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/>
              <a:t> </a:t>
            </a:r>
            <a:r>
              <a:rPr lang="nl-NL" dirty="0" err="1" smtClean="0"/>
              <a:t>Graph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implemented using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built-in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... </a:t>
            </a:r>
            <a:r>
              <a:rPr lang="en-US" dirty="0" smtClean="0">
                <a:solidFill>
                  <a:srgbClr val="808080"/>
                </a:solidFill>
              </a:rPr>
              <a:t>more </a:t>
            </a:r>
            <a:r>
              <a:rPr lang="en-US" dirty="0" smtClean="0">
                <a:solidFill>
                  <a:srgbClr val="808080"/>
                </a:solidFill>
              </a:rPr>
              <a:t>fields, but missing important ones</a:t>
            </a:r>
            <a:r>
              <a:rPr lang="mr-IN" dirty="0" smtClean="0">
                <a:solidFill>
                  <a:srgbClr val="808080"/>
                </a:solidFill>
              </a:rPr>
              <a:t>…</a:t>
            </a:r>
            <a:r>
              <a:rPr lang="en-US" dirty="0" smtClean="0">
                <a:solidFill>
                  <a:srgbClr val="808080"/>
                </a:solidFill>
              </a:rPr>
              <a:t/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</a:t>
            </a:r>
            <a:r>
              <a:rPr lang="en-GB" dirty="0" smtClean="0"/>
              <a:t>built-in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3"/>
              </a:rPr>
              <a:t>gitter.im/graphql-java/graphql-java</a:t>
            </a:r>
          </a:p>
          <a:p>
            <a:pPr lvl="0">
              <a:buNone/>
            </a:pPr>
            <a:r>
              <a:rPr lang="en-GB" u="sng" dirty="0" smtClean="0">
                <a:solidFill>
                  <a:schemeClr val="hlink"/>
                </a:solidFill>
                <a:hlinkClick r:id="rId3"/>
              </a:rPr>
              <a:t>http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en-GB" u="sng" dirty="0" smtClean="0">
                <a:solidFill>
                  <a:schemeClr val="hlink"/>
                </a:solidFill>
                <a:hlinkClick r:id="rId6"/>
              </a:rPr>
              <a:t>developers.facebook.com/docs/graph-api/using-graph-api</a:t>
            </a:r>
            <a:endParaRPr lang="en-GB" u="sng" dirty="0">
              <a:solidFill>
                <a:schemeClr val="hlink"/>
              </a:solidFill>
              <a:hlinkClick r:id="rId6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https://github.com/sourcelabs-nl/graphql-presentation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s.oudmaijer@sourcelabs.nl</a:t>
            </a:r>
            <a:endParaRPr lang="en-US" sz="2400" b="1" dirty="0">
              <a:solidFill>
                <a:schemeClr val="tx1"/>
              </a:solidFill>
            </a:endParaRPr>
          </a:p>
          <a:p>
            <a:pPr lvl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Thank you!</a:t>
            </a:r>
          </a:p>
          <a:p>
            <a:pPr lvl="0">
              <a:buNone/>
            </a:pPr>
            <a:endParaRPr lang="en-US" dirty="0" smtClean="0"/>
          </a:p>
          <a:p>
            <a:pPr lvl="0"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as API Gateway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0" y="1175708"/>
            <a:ext cx="7226300" cy="36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fetching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 single REST call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deliver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endParaRPr lang="nl-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/orders/4370307900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REST multiple </a:t>
            </a:r>
            <a:r>
              <a:rPr lang="nl-NL" dirty="0" err="1" smtClean="0"/>
              <a:t>round</a:t>
            </a:r>
            <a:r>
              <a:rPr lang="nl-NL" dirty="0" smtClean="0"/>
              <a:t> trips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Multiple </a:t>
            </a:r>
            <a:r>
              <a:rPr lang="nl-NL" dirty="0" err="1" smtClean="0"/>
              <a:t>round</a:t>
            </a:r>
            <a:r>
              <a:rPr lang="nl-NL" dirty="0" smtClean="0"/>
              <a:t> trips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server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necessary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smtClean="0"/>
              <a:t>orders/4370307900</a:t>
            </a:r>
            <a:endParaRPr lang="nl-NL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/>
              <a:t>GET 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shipments</a:t>
            </a:r>
            <a:r>
              <a:rPr lang="nl-NL" dirty="0" smtClean="0"/>
              <a:t>/345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 smtClean="0"/>
              <a:t>products</a:t>
            </a:r>
            <a:r>
              <a:rPr lang="nl-NL" dirty="0" smtClean="0"/>
              <a:t>/123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nl-NL" dirty="0" smtClean="0"/>
              <a:t>GET </a:t>
            </a:r>
            <a:r>
              <a:rPr lang="nl-NL" dirty="0"/>
              <a:t>/</a:t>
            </a:r>
            <a:r>
              <a:rPr lang="nl-NL" dirty="0" err="1"/>
              <a:t>products</a:t>
            </a:r>
            <a:r>
              <a:rPr lang="nl-NL" dirty="0"/>
              <a:t>/234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2295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4471</TotalTime>
  <Words>1461</Words>
  <Application>Microsoft Macintosh PowerPoint</Application>
  <PresentationFormat>Diavoorstelling (16:9)</PresentationFormat>
  <Paragraphs>399</Paragraphs>
  <Slides>63</Slides>
  <Notes>37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63</vt:i4>
      </vt:variant>
    </vt:vector>
  </HeadingPairs>
  <TitlesOfParts>
    <vt:vector size="66" baseType="lpstr">
      <vt:lpstr>Mangal</vt:lpstr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 specification: license</vt:lpstr>
      <vt:lpstr>Consider this website…using REST (1)</vt:lpstr>
      <vt:lpstr>Consider this website…using REST (2)</vt:lpstr>
      <vt:lpstr>GraphQL: REST under fetching</vt:lpstr>
      <vt:lpstr>GraphQL: REST multiple round trips</vt:lpstr>
      <vt:lpstr>GraphQL: REST over-fetching</vt:lpstr>
      <vt:lpstr>With REST we can solve this right?!</vt:lpstr>
      <vt:lpstr>GraphQL: a replacement for REST!?</vt:lpstr>
      <vt:lpstr>What if… GraphQL!</vt:lpstr>
      <vt:lpstr>The same website…using GraphQL</vt:lpstr>
      <vt:lpstr>The same website…using GraphQL</vt:lpstr>
      <vt:lpstr>GraphQL: what do you implement</vt:lpstr>
      <vt:lpstr>Agenda</vt:lpstr>
      <vt:lpstr>GraphQL schema</vt:lpstr>
      <vt:lpstr>GraphQL schema definition</vt:lpstr>
      <vt:lpstr>GraphQL schema: types 1</vt:lpstr>
      <vt:lpstr>GraphQL schema: types 2</vt:lpstr>
      <vt:lpstr>GraphQL schema: types 3</vt:lpstr>
      <vt:lpstr>GraphQL schema: types 4</vt:lpstr>
      <vt:lpstr>GraphQL schema: model the shape of your data</vt:lpstr>
      <vt:lpstr>GraphQL schema: Query type</vt:lpstr>
      <vt:lpstr>Agenda</vt:lpstr>
      <vt:lpstr>GraphQL runtime(s)</vt:lpstr>
      <vt:lpstr>GraphQL Java, the players…</vt:lpstr>
      <vt:lpstr>GraphQL Java: developing the schema</vt:lpstr>
      <vt:lpstr>GraphQL Java: code-first (builder style)</vt:lpstr>
      <vt:lpstr>GraphQL Java: code-first, execution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Agenda</vt:lpstr>
      <vt:lpstr>GraphQL Query</vt:lpstr>
      <vt:lpstr>GraphQL Query: executing with GraphQL Java</vt:lpstr>
      <vt:lpstr>GraphQL Query: Execution Result</vt:lpstr>
      <vt:lpstr>GraphQL Query: Execution Result</vt:lpstr>
      <vt:lpstr>GraphQL: Execution Result (with errors)</vt:lpstr>
      <vt:lpstr>Agenda</vt:lpstr>
      <vt:lpstr>GraphQL mutation: schema</vt:lpstr>
      <vt:lpstr>GraphQL mutation: schema</vt:lpstr>
      <vt:lpstr>GraphQL mutation: query</vt:lpstr>
      <vt:lpstr>GraphQL mutation: example</vt:lpstr>
      <vt:lpstr>Agenda</vt:lpstr>
      <vt:lpstr>GraphQL introspection</vt:lpstr>
      <vt:lpstr>GraphQL introspection: schema</vt:lpstr>
      <vt:lpstr>GraphQL introspection: type</vt:lpstr>
      <vt:lpstr>Agenda</vt:lpstr>
      <vt:lpstr>GraphiQL: demo</vt:lpstr>
      <vt:lpstr>GraphQL Voyager: demo</vt:lpstr>
      <vt:lpstr>Agenda</vt:lpstr>
      <vt:lpstr>Demo</vt:lpstr>
      <vt:lpstr>Aren`t there any problems?</vt:lpstr>
      <vt:lpstr>Summary and conclusion</vt:lpstr>
      <vt:lpstr>Links</vt:lpstr>
      <vt:lpstr>Questions?</vt:lpstr>
      <vt:lpstr>GraphQL as API Gateway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305</cp:revision>
  <cp:lastPrinted>2017-10-11T13:03:38Z</cp:lastPrinted>
  <dcterms:modified xsi:type="dcterms:W3CDTF">2017-10-24T22:40:08Z</dcterms:modified>
</cp:coreProperties>
</file>